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42803763" cy="3027521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25" d="100"/>
          <a:sy n="25" d="100"/>
        </p:scale>
        <p:origin x="2412" y="-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12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275784" cy="34747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474720"/>
            <a:ext cx="30275784" cy="91440"/>
          </a:xfrm>
          <a:prstGeom prst="rect">
            <a:avLst/>
          </a:prstGeom>
          <a:solidFill>
            <a:srgbClr val="6EC14A"/>
          </a:solidFill>
          <a:ln w="12700">
            <a:solidFill>
              <a:srgbClr val="6EC14A"/>
            </a:solidFill>
            <a:prstDash val="solid"/>
          </a:ln>
        </p:spPr>
      </p:sp>
      <p:pic>
        <p:nvPicPr>
          <p:cNvPr id="4" name="Image 0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4437211" y="647716"/>
            <a:ext cx="5319018" cy="10972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352173" y="415227"/>
            <a:ext cx="5486400" cy="1645920"/>
          </a:xfrm>
          <a:prstGeom prst="rect">
            <a:avLst/>
          </a:prstGeom>
          <a:solidFill>
            <a:srgbClr val="2A2A3E"/>
          </a:solidFill>
          <a:ln w="12700">
            <a:solidFill>
              <a:srgbClr val="3A3A5E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352173" y="457137"/>
            <a:ext cx="5486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[Logo del congreso / evento]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731234" y="374841"/>
            <a:ext cx="288127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Fuente: Arial 28 pt cuerpo | 34 pt títulos de sección | 58 pt título principal. Mantener fuente en todo el poster.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6349984" y="1051639"/>
            <a:ext cx="17575816" cy="18609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[Título del Poster — Descriptivo y Conciso, máximo 2 líneas]</a:t>
            </a:r>
            <a:endParaRPr lang="en-US" sz="5800" dirty="0"/>
          </a:p>
        </p:txBody>
      </p:sp>
      <p:sp>
        <p:nvSpPr>
          <p:cNvPr id="11" name="Text 8"/>
          <p:cNvSpPr/>
          <p:nvPr/>
        </p:nvSpPr>
        <p:spPr>
          <a:xfrm>
            <a:off x="731520" y="3536442"/>
            <a:ext cx="28812744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Autor Apellido, Nombre¹</a:t>
            </a:r>
            <a:r>
              <a:rPr lang="en-US" sz="3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Autor 2 Apellido, Nombre²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731520" y="4069080"/>
            <a:ext cx="2881274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¹ [Institución, Ciudad, País]  |  correo@institucion.edu  |  ORCID: 0000-0000-0000-0000     ²  [Institución, Ciudad, País]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731520" y="4709160"/>
            <a:ext cx="288127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3D8F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[Nombre del congreso · Ciudad, País · Fecha]</a:t>
            </a:r>
            <a:endParaRPr lang="en-US" sz="2600" dirty="0"/>
          </a:p>
        </p:txBody>
      </p:sp>
      <p:sp>
        <p:nvSpPr>
          <p:cNvPr id="14" name="Shape 11"/>
          <p:cNvSpPr/>
          <p:nvPr/>
        </p:nvSpPr>
        <p:spPr>
          <a:xfrm>
            <a:off x="731520" y="5303520"/>
            <a:ext cx="28812744" cy="54864"/>
          </a:xfrm>
          <a:prstGeom prst="rect">
            <a:avLst/>
          </a:prstGeom>
          <a:solidFill>
            <a:srgbClr val="6EC14A"/>
          </a:solidFill>
          <a:ln w="12700">
            <a:solidFill>
              <a:srgbClr val="6EC14A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731520" y="5440680"/>
            <a:ext cx="19101816" cy="685800"/>
          </a:xfrm>
          <a:prstGeom prst="rect">
            <a:avLst/>
          </a:prstGeom>
          <a:solidFill>
            <a:srgbClr val="6EC14A"/>
          </a:solidFill>
          <a:ln w="12700">
            <a:solidFill>
              <a:srgbClr val="6EC14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914400" y="5440680"/>
            <a:ext cx="187360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Introducción</a:t>
            </a:r>
            <a:endParaRPr lang="en-US" sz="3400" dirty="0"/>
          </a:p>
        </p:txBody>
      </p:sp>
      <p:sp>
        <p:nvSpPr>
          <p:cNvPr id="17" name="Shape 14"/>
          <p:cNvSpPr/>
          <p:nvPr/>
        </p:nvSpPr>
        <p:spPr>
          <a:xfrm>
            <a:off x="731520" y="6126480"/>
            <a:ext cx="19101816" cy="4712818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32688" y="6291072"/>
            <a:ext cx="18699480" cy="448421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[Contextualizar el problema de investigación. ¿Por qué es importante? ¿Qué vacío del conocimiento aborda este trabajo? Incluir datos de contexto relevantes para motivar la investigación.]</a:t>
            </a:r>
            <a:endParaRPr lang="en-US" sz="2800" dirty="0"/>
          </a:p>
        </p:txBody>
      </p:sp>
      <p:sp>
        <p:nvSpPr>
          <p:cNvPr id="19" name="Shape 16"/>
          <p:cNvSpPr/>
          <p:nvPr/>
        </p:nvSpPr>
        <p:spPr>
          <a:xfrm>
            <a:off x="20153376" y="5440680"/>
            <a:ext cx="9390888" cy="685800"/>
          </a:xfrm>
          <a:prstGeom prst="rect">
            <a:avLst/>
          </a:prstGeom>
          <a:solidFill>
            <a:srgbClr val="6EC14A"/>
          </a:solidFill>
          <a:ln w="12700">
            <a:solidFill>
              <a:srgbClr val="6EC14A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20336256" y="5440680"/>
            <a:ext cx="90251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Objetivos</a:t>
            </a:r>
            <a:endParaRPr lang="en-US" sz="3400" dirty="0"/>
          </a:p>
        </p:txBody>
      </p:sp>
      <p:sp>
        <p:nvSpPr>
          <p:cNvPr id="21" name="Shape 18"/>
          <p:cNvSpPr/>
          <p:nvPr/>
        </p:nvSpPr>
        <p:spPr>
          <a:xfrm>
            <a:off x="20153376" y="6126480"/>
            <a:ext cx="9390888" cy="4712818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20354544" y="6291072"/>
            <a:ext cx="8988552" cy="448421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General: [Objetivo principal del estudio.]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Específicos:</a:t>
            </a: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[Objetivo 1]</a:t>
            </a: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[Objetivo 2]</a:t>
            </a: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[Objetivo 3]</a:t>
            </a:r>
            <a:endParaRPr lang="en-US" sz="2800" dirty="0"/>
          </a:p>
        </p:txBody>
      </p:sp>
      <p:sp>
        <p:nvSpPr>
          <p:cNvPr id="23" name="Shape 20"/>
          <p:cNvSpPr/>
          <p:nvPr/>
        </p:nvSpPr>
        <p:spPr>
          <a:xfrm>
            <a:off x="731520" y="11022178"/>
            <a:ext cx="9390888" cy="685800"/>
          </a:xfrm>
          <a:prstGeom prst="rect">
            <a:avLst/>
          </a:prstGeom>
          <a:solidFill>
            <a:srgbClr val="6EC14A"/>
          </a:solidFill>
          <a:ln w="12700">
            <a:solidFill>
              <a:srgbClr val="6EC14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914400" y="11022178"/>
            <a:ext cx="90251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Metodología</a:t>
            </a:r>
            <a:endParaRPr lang="en-US" sz="3400" dirty="0"/>
          </a:p>
        </p:txBody>
      </p:sp>
      <p:sp>
        <p:nvSpPr>
          <p:cNvPr id="25" name="Shape 22"/>
          <p:cNvSpPr/>
          <p:nvPr/>
        </p:nvSpPr>
        <p:spPr>
          <a:xfrm>
            <a:off x="731520" y="11707978"/>
            <a:ext cx="9390888" cy="24507749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932688" y="11872570"/>
            <a:ext cx="8988552" cy="2427914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[Describir el diseño de la investigación, población/muestra, instrumentos y procedimientos de análisis.]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Ejemplo de ecuación (Times New Roman cursiva):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ȳ = β₀ + β₁x₁ + ε          (1)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Donde ȳ es la variable dependiente, β₀ el intercepto, β₁ el coeficiente, ε el error residual.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R² = 1 − (SSres / SStot)          (2)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[Continuar con la descripción metodológica completa. Usar diagramas de flujo o esquemas para representar el proceso metodológico si es pertinente.]</a:t>
            </a:r>
            <a:endParaRPr lang="en-US" sz="2800" dirty="0"/>
          </a:p>
        </p:txBody>
      </p:sp>
      <p:sp>
        <p:nvSpPr>
          <p:cNvPr id="27" name="Shape 24"/>
          <p:cNvSpPr/>
          <p:nvPr/>
        </p:nvSpPr>
        <p:spPr>
          <a:xfrm>
            <a:off x="10442448" y="11022178"/>
            <a:ext cx="9390888" cy="685800"/>
          </a:xfrm>
          <a:prstGeom prst="rect">
            <a:avLst/>
          </a:prstGeom>
          <a:solidFill>
            <a:srgbClr val="6EC14A"/>
          </a:solidFill>
          <a:ln w="12700">
            <a:solidFill>
              <a:srgbClr val="6EC14A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10625328" y="11022178"/>
            <a:ext cx="90251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Resultados</a:t>
            </a:r>
            <a:endParaRPr lang="en-US" sz="3400" dirty="0"/>
          </a:p>
        </p:txBody>
      </p:sp>
      <p:sp>
        <p:nvSpPr>
          <p:cNvPr id="29" name="Shape 26"/>
          <p:cNvSpPr/>
          <p:nvPr/>
        </p:nvSpPr>
        <p:spPr>
          <a:xfrm>
            <a:off x="10442448" y="11707978"/>
            <a:ext cx="9390888" cy="24507749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10643616" y="11872570"/>
            <a:ext cx="8988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[Principales hallazgos. Describir brevemente antes de cada figura.]</a:t>
            </a:r>
            <a:endParaRPr lang="en-US" sz="2800" dirty="0"/>
          </a:p>
        </p:txBody>
      </p:sp>
      <p:sp>
        <p:nvSpPr>
          <p:cNvPr id="31" name="Shape 28"/>
          <p:cNvSpPr/>
          <p:nvPr/>
        </p:nvSpPr>
        <p:spPr>
          <a:xfrm>
            <a:off x="10643616" y="12695530"/>
            <a:ext cx="8988552" cy="8817742"/>
          </a:xfrm>
          <a:prstGeom prst="rect">
            <a:avLst/>
          </a:prstGeom>
          <a:solidFill>
            <a:srgbClr val="E8E8E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10643616" y="12695530"/>
            <a:ext cx="8988552" cy="881774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[Insertar Figura 1 — gráfico, imagen o diagrama de resultados]</a:t>
            </a:r>
            <a:endParaRPr lang="en-US" sz="2400" dirty="0"/>
          </a:p>
        </p:txBody>
      </p:sp>
      <p:sp>
        <p:nvSpPr>
          <p:cNvPr id="33" name="Text 30"/>
          <p:cNvSpPr/>
          <p:nvPr/>
        </p:nvSpPr>
        <p:spPr>
          <a:xfrm>
            <a:off x="10643616" y="21604712"/>
            <a:ext cx="89885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Figura 1. [Descripción. Fuente: elaboración propia.]</a:t>
            </a:r>
            <a:endParaRPr lang="en-US" sz="2400" dirty="0"/>
          </a:p>
        </p:txBody>
      </p:sp>
      <p:sp>
        <p:nvSpPr>
          <p:cNvPr id="34" name="Shape 31"/>
          <p:cNvSpPr/>
          <p:nvPr/>
        </p:nvSpPr>
        <p:spPr>
          <a:xfrm>
            <a:off x="10643616" y="22153352"/>
            <a:ext cx="8988552" cy="7558065"/>
          </a:xfrm>
          <a:prstGeom prst="rect">
            <a:avLst/>
          </a:prstGeom>
          <a:solidFill>
            <a:srgbClr val="E8E8E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10643616" y="22153352"/>
            <a:ext cx="8988552" cy="755806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[Insertar Figura 2 — tabla comparativa o gráfico adicional]</a:t>
            </a:r>
            <a:endParaRPr lang="en-US" sz="2400" dirty="0"/>
          </a:p>
        </p:txBody>
      </p:sp>
      <p:sp>
        <p:nvSpPr>
          <p:cNvPr id="36" name="Text 33"/>
          <p:cNvSpPr/>
          <p:nvPr/>
        </p:nvSpPr>
        <p:spPr>
          <a:xfrm>
            <a:off x="10643616" y="29802856"/>
            <a:ext cx="898855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Figura 2. [Descripción.]</a:t>
            </a:r>
            <a:endParaRPr lang="en-US" sz="2400" dirty="0"/>
          </a:p>
        </p:txBody>
      </p:sp>
      <p:sp>
        <p:nvSpPr>
          <p:cNvPr id="37" name="Shape 34"/>
          <p:cNvSpPr/>
          <p:nvPr/>
        </p:nvSpPr>
        <p:spPr>
          <a:xfrm>
            <a:off x="20153376" y="11022178"/>
            <a:ext cx="9390888" cy="685800"/>
          </a:xfrm>
          <a:prstGeom prst="rect">
            <a:avLst/>
          </a:prstGeom>
          <a:solidFill>
            <a:srgbClr val="6EC14A"/>
          </a:solidFill>
          <a:ln w="12700">
            <a:solidFill>
              <a:srgbClr val="6EC14A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20336256" y="11022178"/>
            <a:ext cx="902512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Discusión</a:t>
            </a:r>
            <a:endParaRPr lang="en-US" sz="3400" dirty="0"/>
          </a:p>
        </p:txBody>
      </p:sp>
      <p:sp>
        <p:nvSpPr>
          <p:cNvPr id="39" name="Shape 36"/>
          <p:cNvSpPr/>
          <p:nvPr/>
        </p:nvSpPr>
        <p:spPr>
          <a:xfrm>
            <a:off x="20153376" y="11707978"/>
            <a:ext cx="9390888" cy="24507749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20354544" y="11872570"/>
            <a:ext cx="8988552" cy="2427914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[Interpretar los resultados en el contexto de la literatura existente. Comparar con estudios previos. ¿Coincide o contradice lo encontrado? Señalar las limitaciones del trabajo y su posible impacto en las conclusiones.]</a:t>
            </a:r>
            <a:endParaRPr lang="en-US" sz="2800" dirty="0"/>
          </a:p>
        </p:txBody>
      </p:sp>
      <p:sp>
        <p:nvSpPr>
          <p:cNvPr id="41" name="Shape 38"/>
          <p:cNvSpPr/>
          <p:nvPr/>
        </p:nvSpPr>
        <p:spPr>
          <a:xfrm>
            <a:off x="731519" y="36398606"/>
            <a:ext cx="17048481" cy="685800"/>
          </a:xfrm>
          <a:prstGeom prst="rect">
            <a:avLst/>
          </a:prstGeom>
          <a:solidFill>
            <a:srgbClr val="6EC14A"/>
          </a:solidFill>
          <a:ln w="12700">
            <a:solidFill>
              <a:srgbClr val="6EC14A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914399" y="36398606"/>
            <a:ext cx="1638447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Conclusiones</a:t>
            </a:r>
            <a:endParaRPr lang="en-US" sz="3400" dirty="0"/>
          </a:p>
        </p:txBody>
      </p:sp>
      <p:sp>
        <p:nvSpPr>
          <p:cNvPr id="43" name="Shape 40"/>
          <p:cNvSpPr/>
          <p:nvPr/>
        </p:nvSpPr>
        <p:spPr>
          <a:xfrm>
            <a:off x="731519" y="37084406"/>
            <a:ext cx="17048481" cy="4712818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4" name="Text 41"/>
          <p:cNvSpPr/>
          <p:nvPr/>
        </p:nvSpPr>
        <p:spPr>
          <a:xfrm>
            <a:off x="932687" y="37248998"/>
            <a:ext cx="16318069" cy="448421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[Principales conclusiones. ¿Qué aporta al conocimiento? ¿Qué líneas futuras se abren?]</a:t>
            </a:r>
            <a:endParaRPr lang="en-US" sz="2800" dirty="0"/>
          </a:p>
        </p:txBody>
      </p:sp>
      <p:sp>
        <p:nvSpPr>
          <p:cNvPr id="45" name="Shape 42"/>
          <p:cNvSpPr/>
          <p:nvPr/>
        </p:nvSpPr>
        <p:spPr>
          <a:xfrm>
            <a:off x="18113828" y="36398606"/>
            <a:ext cx="11430435" cy="685800"/>
          </a:xfrm>
          <a:prstGeom prst="rect">
            <a:avLst/>
          </a:prstGeom>
          <a:solidFill>
            <a:srgbClr val="6EC14A"/>
          </a:solidFill>
          <a:ln w="12700">
            <a:solidFill>
              <a:srgbClr val="6EC14A"/>
            </a:solidFill>
            <a:prstDash val="solid"/>
          </a:ln>
        </p:spPr>
      </p:sp>
      <p:sp>
        <p:nvSpPr>
          <p:cNvPr id="46" name="Text 43"/>
          <p:cNvSpPr/>
          <p:nvPr/>
        </p:nvSpPr>
        <p:spPr>
          <a:xfrm>
            <a:off x="18250388" y="36398606"/>
            <a:ext cx="10866119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Referencias</a:t>
            </a:r>
            <a:endParaRPr lang="en-US" sz="3400" dirty="0"/>
          </a:p>
        </p:txBody>
      </p:sp>
      <p:sp>
        <p:nvSpPr>
          <p:cNvPr id="47" name="Shape 44"/>
          <p:cNvSpPr/>
          <p:nvPr/>
        </p:nvSpPr>
        <p:spPr>
          <a:xfrm>
            <a:off x="18113828" y="37084406"/>
            <a:ext cx="11430435" cy="1897244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8" name="Text 45"/>
          <p:cNvSpPr/>
          <p:nvPr/>
        </p:nvSpPr>
        <p:spPr>
          <a:xfrm>
            <a:off x="18291129" y="37248998"/>
            <a:ext cx="10940718" cy="180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4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[1] Apellido, N. (Año). Título. Revista, vol(n), pp. https://doi.org/xxxxx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[2] Apellido, N. (Año). Título. Editorial.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[3] [Continuar con el formato de la disciplina]</a:t>
            </a:r>
            <a:endParaRPr lang="en-US" sz="2400" dirty="0"/>
          </a:p>
        </p:txBody>
      </p:sp>
      <p:sp>
        <p:nvSpPr>
          <p:cNvPr id="49" name="Shape 46"/>
          <p:cNvSpPr/>
          <p:nvPr/>
        </p:nvSpPr>
        <p:spPr>
          <a:xfrm>
            <a:off x="18117039" y="39163987"/>
            <a:ext cx="11426653" cy="685800"/>
          </a:xfrm>
          <a:prstGeom prst="rect">
            <a:avLst/>
          </a:prstGeom>
          <a:solidFill>
            <a:srgbClr val="6EC14A"/>
          </a:solidFill>
          <a:ln w="12700">
            <a:solidFill>
              <a:srgbClr val="6EC14A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18250389" y="39163987"/>
            <a:ext cx="1089228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Agradecimientos</a:t>
            </a:r>
            <a:endParaRPr lang="en-US" sz="3400" dirty="0"/>
          </a:p>
        </p:txBody>
      </p:sp>
      <p:sp>
        <p:nvSpPr>
          <p:cNvPr id="51" name="Shape 48"/>
          <p:cNvSpPr/>
          <p:nvPr/>
        </p:nvSpPr>
        <p:spPr>
          <a:xfrm>
            <a:off x="18117039" y="39849787"/>
            <a:ext cx="11426653" cy="1480077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2" name="Text 49"/>
          <p:cNvSpPr/>
          <p:nvPr/>
        </p:nvSpPr>
        <p:spPr>
          <a:xfrm>
            <a:off x="18323586" y="40014379"/>
            <a:ext cx="10937098" cy="14082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[Financiadores, instituciones colaboradoras, personas que apoyaron la investigación. Códigos de proyectos si aplica.]</a:t>
            </a:r>
            <a:endParaRPr lang="en-US" sz="2800" dirty="0"/>
          </a:p>
        </p:txBody>
      </p:sp>
      <p:sp>
        <p:nvSpPr>
          <p:cNvPr id="53" name="Shape 50"/>
          <p:cNvSpPr/>
          <p:nvPr/>
        </p:nvSpPr>
        <p:spPr>
          <a:xfrm>
            <a:off x="0" y="41431464"/>
            <a:ext cx="30275784" cy="73152"/>
          </a:xfrm>
          <a:prstGeom prst="rect">
            <a:avLst/>
          </a:prstGeom>
          <a:solidFill>
            <a:srgbClr val="6EC14A"/>
          </a:solidFill>
          <a:ln w="12700">
            <a:solidFill>
              <a:srgbClr val="6EC14A"/>
            </a:solidFill>
            <a:prstDash val="solid"/>
          </a:ln>
        </p:spPr>
      </p:sp>
      <p:sp>
        <p:nvSpPr>
          <p:cNvPr id="54" name="Shape 51"/>
          <p:cNvSpPr/>
          <p:nvPr/>
        </p:nvSpPr>
        <p:spPr>
          <a:xfrm>
            <a:off x="0" y="41504616"/>
            <a:ext cx="30275784" cy="82296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pic>
        <p:nvPicPr>
          <p:cNvPr id="55" name="Image 1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81735" y="41541192"/>
            <a:ext cx="3191411" cy="658368"/>
          </a:xfrm>
          <a:prstGeom prst="rect">
            <a:avLst/>
          </a:prstGeom>
        </p:spPr>
      </p:pic>
      <p:sp>
        <p:nvSpPr>
          <p:cNvPr id="56" name="Text 52"/>
          <p:cNvSpPr/>
          <p:nvPr/>
        </p:nvSpPr>
        <p:spPr>
          <a:xfrm>
            <a:off x="10565892" y="41596056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[DOI: https://andeanlibrary.org/handle/xxxxx]</a:t>
            </a:r>
            <a:endParaRPr lang="en-US" sz="2200" dirty="0"/>
          </a:p>
        </p:txBody>
      </p:sp>
      <p:sp>
        <p:nvSpPr>
          <p:cNvPr id="57" name="Shape 53"/>
          <p:cNvSpPr/>
          <p:nvPr/>
        </p:nvSpPr>
        <p:spPr>
          <a:xfrm>
            <a:off x="28264104" y="41477184"/>
            <a:ext cx="1280160" cy="914400"/>
          </a:xfrm>
          <a:prstGeom prst="rect">
            <a:avLst/>
          </a:prstGeom>
          <a:solidFill>
            <a:srgbClr val="2A2A3E"/>
          </a:solidFill>
          <a:ln w="12700">
            <a:solidFill>
              <a:srgbClr val="3A3A5E"/>
            </a:solidFill>
            <a:prstDash val="solid"/>
          </a:ln>
        </p:spPr>
      </p:sp>
      <p:sp>
        <p:nvSpPr>
          <p:cNvPr id="58" name="Text 54"/>
          <p:cNvSpPr/>
          <p:nvPr/>
        </p:nvSpPr>
        <p:spPr>
          <a:xfrm>
            <a:off x="28264104" y="41477184"/>
            <a:ext cx="1280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888888"/>
                </a:solidFill>
              </a:rPr>
              <a:t>[QR]</a:t>
            </a:r>
            <a:endParaRPr lang="en-US" sz="1800" dirty="0"/>
          </a:p>
        </p:txBody>
      </p:sp>
      <p:sp>
        <p:nvSpPr>
          <p:cNvPr id="59" name="Text 55"/>
          <p:cNvSpPr/>
          <p:nvPr/>
        </p:nvSpPr>
        <p:spPr>
          <a:xfrm>
            <a:off x="4572000" y="42150792"/>
            <a:ext cx="23509224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E651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PREPRINT — Depositado en Andean Library · No sometido a revisión de pares · andeanlibrary.org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466</Words>
  <Application>Microsoft Office PowerPoint</Application>
  <PresentationFormat>Custom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paul maldonado</cp:lastModifiedBy>
  <cp:revision>2</cp:revision>
  <dcterms:created xsi:type="dcterms:W3CDTF">2026-03-14T04:35:34Z</dcterms:created>
  <dcterms:modified xsi:type="dcterms:W3CDTF">2026-03-14T05:14:42Z</dcterms:modified>
</cp:coreProperties>
</file>